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es-PA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6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1368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oncu\Downloads\Excel%20-%20FN_Feed_Mensual%20Oct14%20%20Insigh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oncu\Downloads\Excel%20-%20FN_Feed_Mensual%20Oct14%20%20Insigh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oncu\Downloads\Excel%20-%20FN_Feed_Mensual%20Oct14%20%20Insight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oncu\Downloads\Excel%20-%20FN_Feed_Mensual%20Oct14%20%20Insights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Lioncu\Downloads\Excel%20-%20FN_Feed_Mensual%20Oct14%20%20Insights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95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s-PA"/>
              <a:t>Distribución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95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s-PA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pattFill prst="ltUpDiag">
              <a:fgClr>
                <a:schemeClr val="accent1"/>
              </a:fgClr>
              <a:bgClr>
                <a:schemeClr val="lt1"/>
              </a:bgClr>
            </a:pattFill>
            <a:ln>
              <a:noFill/>
            </a:ln>
            <a:effectLst/>
          </c:spPr>
          <c:invertIfNegative val="0"/>
          <c:cat>
            <c:strRef>
              <c:f>Hoja3!$A$4:$A$6</c:f>
              <c:strCache>
                <c:ptCount val="3"/>
                <c:pt idx="0">
                  <c:v>Matemático</c:v>
                </c:pt>
                <c:pt idx="1">
                  <c:v>Ciencias computacionales</c:v>
                </c:pt>
                <c:pt idx="2">
                  <c:v>Conocimiento de Dominio</c:v>
                </c:pt>
              </c:strCache>
            </c:strRef>
          </c:cat>
          <c:val>
            <c:numRef>
              <c:f>Hoja3!$B$4:$B$6</c:f>
              <c:numCache>
                <c:formatCode>0%</c:formatCode>
                <c:ptCount val="3"/>
                <c:pt idx="0">
                  <c:v>0.2</c:v>
                </c:pt>
                <c:pt idx="1">
                  <c:v>0.6</c:v>
                </c:pt>
                <c:pt idx="2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E51-43B7-A697-DC0A3321B691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9"/>
        <c:overlap val="-20"/>
        <c:axId val="742646703"/>
        <c:axId val="996025983"/>
      </c:barChart>
      <c:catAx>
        <c:axId val="74264670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accent1">
                <a:lumMod val="60000"/>
                <a:lumOff val="4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5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s-PA"/>
          </a:p>
        </c:txPr>
        <c:crossAx val="996025983"/>
        <c:crosses val="autoZero"/>
        <c:auto val="1"/>
        <c:lblAlgn val="ctr"/>
        <c:lblOffset val="100"/>
        <c:noMultiLvlLbl val="0"/>
      </c:catAx>
      <c:valAx>
        <c:axId val="99602598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alpha val="2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s-PA"/>
          </a:p>
        </c:txPr>
        <c:crossAx val="7426467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es-PA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95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s-PA"/>
              <a:t>Distribución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95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s-PA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pattFill prst="ltUpDiag">
              <a:fgClr>
                <a:schemeClr val="accent1"/>
              </a:fgClr>
              <a:bgClr>
                <a:schemeClr val="lt1"/>
              </a:bgClr>
            </a:pattFill>
            <a:ln>
              <a:noFill/>
            </a:ln>
            <a:effectLst/>
          </c:spPr>
          <c:invertIfNegative val="0"/>
          <c:cat>
            <c:strRef>
              <c:f>Hoja3!$A$4:$A$6</c:f>
              <c:strCache>
                <c:ptCount val="3"/>
                <c:pt idx="0">
                  <c:v>Matemático</c:v>
                </c:pt>
                <c:pt idx="1">
                  <c:v>Ciencias computacionales</c:v>
                </c:pt>
                <c:pt idx="2">
                  <c:v>Conocimiento de Dominio</c:v>
                </c:pt>
              </c:strCache>
            </c:strRef>
          </c:cat>
          <c:val>
            <c:numRef>
              <c:f>Hoja3!$B$4:$B$6</c:f>
              <c:numCache>
                <c:formatCode>0%</c:formatCode>
                <c:ptCount val="3"/>
                <c:pt idx="0">
                  <c:v>0.2</c:v>
                </c:pt>
                <c:pt idx="1">
                  <c:v>0.6</c:v>
                </c:pt>
                <c:pt idx="2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353-44D9-AF46-47A053E3C4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9"/>
        <c:overlap val="-20"/>
        <c:axId val="742646703"/>
        <c:axId val="996025983"/>
      </c:barChart>
      <c:catAx>
        <c:axId val="74264670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accent1">
                <a:lumMod val="60000"/>
                <a:lumOff val="4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5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s-PA"/>
          </a:p>
        </c:txPr>
        <c:crossAx val="996025983"/>
        <c:crosses val="autoZero"/>
        <c:auto val="1"/>
        <c:lblAlgn val="ctr"/>
        <c:lblOffset val="100"/>
        <c:noMultiLvlLbl val="0"/>
      </c:catAx>
      <c:valAx>
        <c:axId val="99602598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alpha val="2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s-PA"/>
          </a:p>
        </c:txPr>
        <c:crossAx val="7426467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es-PA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95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s-PA"/>
              <a:t>Distribución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95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s-PA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pattFill prst="ltUpDiag">
              <a:fgClr>
                <a:schemeClr val="accent1"/>
              </a:fgClr>
              <a:bgClr>
                <a:schemeClr val="lt1"/>
              </a:bgClr>
            </a:pattFill>
            <a:ln>
              <a:noFill/>
            </a:ln>
            <a:effectLst/>
          </c:spPr>
          <c:invertIfNegative val="0"/>
          <c:cat>
            <c:strRef>
              <c:f>Hoja3!$A$4:$A$6</c:f>
              <c:strCache>
                <c:ptCount val="3"/>
                <c:pt idx="0">
                  <c:v>Matemático</c:v>
                </c:pt>
                <c:pt idx="1">
                  <c:v>Ciencias computacionales</c:v>
                </c:pt>
                <c:pt idx="2">
                  <c:v>Conocimiento de Dominio</c:v>
                </c:pt>
              </c:strCache>
            </c:strRef>
          </c:cat>
          <c:val>
            <c:numRef>
              <c:f>Hoja3!$B$4:$B$6</c:f>
              <c:numCache>
                <c:formatCode>0%</c:formatCode>
                <c:ptCount val="3"/>
                <c:pt idx="0">
                  <c:v>0.2</c:v>
                </c:pt>
                <c:pt idx="1">
                  <c:v>0.6</c:v>
                </c:pt>
                <c:pt idx="2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73C-4930-A8C6-6F983B4B981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9"/>
        <c:overlap val="-20"/>
        <c:axId val="742646703"/>
        <c:axId val="996025983"/>
      </c:barChart>
      <c:catAx>
        <c:axId val="74264670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accent1">
                <a:lumMod val="60000"/>
                <a:lumOff val="4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5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s-PA"/>
          </a:p>
        </c:txPr>
        <c:crossAx val="996025983"/>
        <c:crosses val="autoZero"/>
        <c:auto val="1"/>
        <c:lblAlgn val="ctr"/>
        <c:lblOffset val="100"/>
        <c:noMultiLvlLbl val="0"/>
      </c:catAx>
      <c:valAx>
        <c:axId val="99602598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alpha val="2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s-PA"/>
          </a:p>
        </c:txPr>
        <c:crossAx val="7426467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es-PA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95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s-PA"/>
              <a:t>Distribución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95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s-PA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pattFill prst="ltUpDiag">
              <a:fgClr>
                <a:schemeClr val="accent1"/>
              </a:fgClr>
              <a:bgClr>
                <a:schemeClr val="lt1"/>
              </a:bgClr>
            </a:pattFill>
            <a:ln>
              <a:noFill/>
            </a:ln>
            <a:effectLst/>
          </c:spPr>
          <c:invertIfNegative val="0"/>
          <c:cat>
            <c:strRef>
              <c:f>Hoja3!$A$4:$A$6</c:f>
              <c:strCache>
                <c:ptCount val="3"/>
                <c:pt idx="0">
                  <c:v>Matemático</c:v>
                </c:pt>
                <c:pt idx="1">
                  <c:v>Ciencias computacionales</c:v>
                </c:pt>
                <c:pt idx="2">
                  <c:v>Conocimiento de Dominio</c:v>
                </c:pt>
              </c:strCache>
            </c:strRef>
          </c:cat>
          <c:val>
            <c:numRef>
              <c:f>Hoja3!$B$4:$B$6</c:f>
              <c:numCache>
                <c:formatCode>0%</c:formatCode>
                <c:ptCount val="3"/>
                <c:pt idx="0">
                  <c:v>0.2</c:v>
                </c:pt>
                <c:pt idx="1">
                  <c:v>0.6</c:v>
                </c:pt>
                <c:pt idx="2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CBA-4946-A399-5029C879AB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9"/>
        <c:overlap val="-20"/>
        <c:axId val="742646703"/>
        <c:axId val="996025983"/>
      </c:barChart>
      <c:catAx>
        <c:axId val="74264670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accent1">
                <a:lumMod val="60000"/>
                <a:lumOff val="4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5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s-PA"/>
          </a:p>
        </c:txPr>
        <c:crossAx val="996025983"/>
        <c:crosses val="autoZero"/>
        <c:auto val="1"/>
        <c:lblAlgn val="ctr"/>
        <c:lblOffset val="100"/>
        <c:noMultiLvlLbl val="0"/>
      </c:catAx>
      <c:valAx>
        <c:axId val="99602598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alpha val="2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s-PA"/>
          </a:p>
        </c:txPr>
        <c:crossAx val="7426467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es-PA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s-E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95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s-PA"/>
              <a:t>Distribución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95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s-PA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spPr>
            <a:pattFill prst="ltUpDiag">
              <a:fgClr>
                <a:schemeClr val="accent1"/>
              </a:fgClr>
              <a:bgClr>
                <a:schemeClr val="lt1"/>
              </a:bgClr>
            </a:pattFill>
            <a:ln>
              <a:noFill/>
            </a:ln>
            <a:effectLst/>
          </c:spPr>
          <c:invertIfNegative val="0"/>
          <c:cat>
            <c:strRef>
              <c:f>Hoja3!$A$4:$A$6</c:f>
              <c:strCache>
                <c:ptCount val="3"/>
                <c:pt idx="0">
                  <c:v>Matemático</c:v>
                </c:pt>
                <c:pt idx="1">
                  <c:v>Ciencias computacionales</c:v>
                </c:pt>
                <c:pt idx="2">
                  <c:v>Conocimiento de Dominio</c:v>
                </c:pt>
              </c:strCache>
            </c:strRef>
          </c:cat>
          <c:val>
            <c:numRef>
              <c:f>Hoja3!$B$4:$B$6</c:f>
              <c:numCache>
                <c:formatCode>0%</c:formatCode>
                <c:ptCount val="3"/>
                <c:pt idx="0">
                  <c:v>0.2</c:v>
                </c:pt>
                <c:pt idx="1">
                  <c:v>0.6</c:v>
                </c:pt>
                <c:pt idx="2">
                  <c:v>0.2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CBA-4946-A399-5029C879AB6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9"/>
        <c:overlap val="-20"/>
        <c:axId val="742646703"/>
        <c:axId val="996025983"/>
      </c:barChart>
      <c:catAx>
        <c:axId val="742646703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accent1">
                <a:lumMod val="60000"/>
                <a:lumOff val="4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064" b="0" i="0" u="none" strike="noStrike" kern="1200" cap="all" spc="15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s-PA"/>
          </a:p>
        </c:txPr>
        <c:crossAx val="996025983"/>
        <c:crosses val="autoZero"/>
        <c:auto val="1"/>
        <c:lblAlgn val="ctr"/>
        <c:lblOffset val="100"/>
        <c:noMultiLvlLbl val="0"/>
      </c:catAx>
      <c:valAx>
        <c:axId val="99602598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alpha val="2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s-PA"/>
          </a:p>
        </c:txPr>
        <c:crossAx val="742646703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es-PA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6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70000"/>
        </a:schemeClr>
      </a:solidFill>
    </cs:spPr>
    <cs:defRPr sz="1197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26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70000"/>
        </a:schemeClr>
      </a:solidFill>
    </cs:spPr>
    <cs:defRPr sz="1197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26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70000"/>
        </a:schemeClr>
      </a:solidFill>
    </cs:spPr>
    <cs:defRPr sz="1197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26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70000"/>
        </a:schemeClr>
      </a:solidFill>
    </cs:spPr>
    <cs:defRPr sz="1197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26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064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70000"/>
        </a:schemeClr>
      </a:solidFill>
    </cs:spPr>
    <cs:defRPr sz="1197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10/9/2023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510937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3496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86687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84695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491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2139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92286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01284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3839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10/9/2023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8734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52726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10/9/2023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159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ídeo 3" descr="Persona en un campo de atletismo">
            <a:extLst>
              <a:ext uri="{FF2B5EF4-FFF2-40B4-BE49-F238E27FC236}">
                <a16:creationId xmlns:a16="http://schemas.microsoft.com/office/drawing/2014/main" id="{FF761A1E-BF13-A31B-6CE2-454EADFA9BB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1" b="1"/>
          <a:stretch/>
        </p:blipFill>
        <p:spPr>
          <a:xfrm>
            <a:off x="-2" y="10"/>
            <a:ext cx="1219200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0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71EEB07A-241F-F548-91F9-19DFDFA72E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848600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s-419" sz="4800" dirty="0">
                <a:solidFill>
                  <a:schemeClr val="bg1"/>
                </a:solidFill>
              </a:rPr>
              <a:t>Actividad 1</a:t>
            </a:r>
            <a:endParaRPr lang="es-PA" sz="4800" dirty="0">
              <a:solidFill>
                <a:schemeClr val="bg1"/>
              </a:solidFill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516482A-B2CA-23CD-8E77-E057CFADE1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48600" y="4872922"/>
            <a:ext cx="4023360" cy="1208141"/>
          </a:xfrm>
        </p:spPr>
        <p:txBody>
          <a:bodyPr>
            <a:normAutofit/>
          </a:bodyPr>
          <a:lstStyle/>
          <a:p>
            <a:r>
              <a:rPr lang="es-419" sz="2000">
                <a:solidFill>
                  <a:schemeClr val="bg1"/>
                </a:solidFill>
              </a:rPr>
              <a:t>Elaborado por: Vicente Ramírez 8-880-521</a:t>
            </a:r>
            <a:endParaRPr lang="es-PA" sz="2000">
              <a:solidFill>
                <a:schemeClr val="bg1"/>
              </a:solidFill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7346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91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526E0BFB-CDF1-4990-8C11-AC849311E0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Marcador de contenido 4" descr="Diagrama">
            <a:extLst>
              <a:ext uri="{FF2B5EF4-FFF2-40B4-BE49-F238E27FC236}">
                <a16:creationId xmlns:a16="http://schemas.microsoft.com/office/drawing/2014/main" id="{6B17D305-D504-BDA5-D3AE-C0E5A825892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913" r="3087"/>
          <a:stretch/>
        </p:blipFill>
        <p:spPr>
          <a:xfrm>
            <a:off x="-2" y="10"/>
            <a:ext cx="1219200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069A1F8-9BEB-4786-9694-FC48B2D75D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2788244" y="0"/>
            <a:ext cx="9403756" cy="6858000"/>
          </a:xfrm>
          <a:prstGeom prst="rect">
            <a:avLst/>
          </a:prstGeom>
          <a:gradFill>
            <a:gsLst>
              <a:gs pos="58000">
                <a:schemeClr val="tx1">
                  <a:alpha val="30000"/>
                </a:schemeClr>
              </a:gs>
              <a:gs pos="30000">
                <a:schemeClr val="tx1">
                  <a:alpha val="2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3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130540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51648" y="4546920"/>
            <a:ext cx="4023360" cy="18288"/>
          </a:xfrm>
          <a:prstGeom prst="rect">
            <a:avLst/>
          </a:prstGeom>
          <a:solidFill>
            <a:schemeClr val="bg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16455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BF7F34-AB4C-2E21-B5A4-BA095EF739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419" dirty="0"/>
              <a:t>Experiencia profesional</a:t>
            </a:r>
            <a:endParaRPr lang="es-PA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3A2D554-8807-E4F0-57E5-7A89CEE917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419" dirty="0"/>
              <a:t>Cable Onda: Incidentes de redes empresariales (2 años)</a:t>
            </a:r>
          </a:p>
          <a:p>
            <a:r>
              <a:rPr lang="es-419" sz="1600" dirty="0"/>
              <a:t>Configuración de enrutamiento en </a:t>
            </a:r>
            <a:r>
              <a:rPr lang="es-419" sz="1600" dirty="0" err="1"/>
              <a:t>Routers</a:t>
            </a:r>
            <a:r>
              <a:rPr lang="es-419" sz="1600" dirty="0"/>
              <a:t>.</a:t>
            </a:r>
          </a:p>
          <a:p>
            <a:r>
              <a:rPr lang="es-419" sz="1600" dirty="0"/>
              <a:t>Configuración de switches de distribución (</a:t>
            </a:r>
            <a:r>
              <a:rPr lang="es-419" sz="1600" dirty="0" err="1"/>
              <a:t>vlans</a:t>
            </a:r>
            <a:r>
              <a:rPr lang="es-419" sz="1600" dirty="0"/>
              <a:t>, red interna)</a:t>
            </a:r>
          </a:p>
          <a:p>
            <a:endParaRPr lang="es-419" sz="1600" dirty="0"/>
          </a:p>
        </p:txBody>
      </p:sp>
      <p:graphicFrame>
        <p:nvGraphicFramePr>
          <p:cNvPr id="7" name="Gráfico 6">
            <a:extLst>
              <a:ext uri="{FF2B5EF4-FFF2-40B4-BE49-F238E27FC236}">
                <a16:creationId xmlns:a16="http://schemas.microsoft.com/office/drawing/2014/main" id="{99EA6969-B354-98E5-A10F-934AB9DA511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29709616"/>
              </p:ext>
            </p:extLst>
          </p:nvPr>
        </p:nvGraphicFramePr>
        <p:xfrm>
          <a:off x="7249486" y="2953512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3526995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ED6A972-E296-8BB4-9375-733D7368DC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419" dirty="0"/>
              <a:t>Experiencia profesional</a:t>
            </a:r>
            <a:endParaRPr lang="es-PA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B8A5AE3-7F40-ABCE-6452-12CB5905A7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419" dirty="0" err="1"/>
              <a:t>Crimson</a:t>
            </a:r>
            <a:r>
              <a:rPr lang="es-419" dirty="0"/>
              <a:t> </a:t>
            </a:r>
            <a:r>
              <a:rPr lang="es-419" dirty="0" err="1"/>
              <a:t>Logic</a:t>
            </a:r>
            <a:r>
              <a:rPr lang="es-419" dirty="0"/>
              <a:t> </a:t>
            </a:r>
            <a:r>
              <a:rPr lang="es-419" dirty="0" err="1"/>
              <a:t>Intrernship</a:t>
            </a:r>
            <a:r>
              <a:rPr lang="es-419" dirty="0"/>
              <a:t> (2 años)</a:t>
            </a:r>
          </a:p>
          <a:p>
            <a:r>
              <a:rPr lang="es-PA" sz="1600" dirty="0"/>
              <a:t>Automatización de pruebas en </a:t>
            </a:r>
            <a:r>
              <a:rPr lang="es-PA" sz="1600" dirty="0" err="1"/>
              <a:t>Cucumber</a:t>
            </a:r>
            <a:r>
              <a:rPr lang="es-PA" sz="1600" dirty="0"/>
              <a:t> + Java + Junit</a:t>
            </a:r>
          </a:p>
          <a:p>
            <a:r>
              <a:rPr lang="es-PA" sz="1600" dirty="0"/>
              <a:t>QA </a:t>
            </a:r>
            <a:r>
              <a:rPr lang="es-PA" sz="1600" dirty="0" err="1"/>
              <a:t>Backend</a:t>
            </a:r>
            <a:r>
              <a:rPr lang="es-PA" sz="1600" dirty="0"/>
              <a:t> and </a:t>
            </a:r>
            <a:r>
              <a:rPr lang="es-PA" sz="1600" dirty="0" err="1"/>
              <a:t>frontend</a:t>
            </a:r>
            <a:r>
              <a:rPr lang="es-PA" sz="1600" dirty="0"/>
              <a:t> </a:t>
            </a:r>
          </a:p>
          <a:p>
            <a:r>
              <a:rPr lang="es-PA" sz="1600" dirty="0"/>
              <a:t>Programador </a:t>
            </a:r>
            <a:r>
              <a:rPr lang="es-PA" sz="1600" dirty="0" err="1"/>
              <a:t>backend</a:t>
            </a:r>
            <a:r>
              <a:rPr lang="es-PA" sz="1600" dirty="0"/>
              <a:t> Java + </a:t>
            </a:r>
            <a:r>
              <a:rPr lang="es-PA" sz="1600" dirty="0" err="1"/>
              <a:t>Springboot</a:t>
            </a:r>
            <a:endParaRPr lang="es-PA" sz="1600" dirty="0"/>
          </a:p>
          <a:p>
            <a:r>
              <a:rPr lang="es-PA" sz="1600" dirty="0"/>
              <a:t>Programador </a:t>
            </a:r>
            <a:r>
              <a:rPr lang="es-PA" sz="1600" dirty="0" err="1"/>
              <a:t>.Net</a:t>
            </a:r>
            <a:r>
              <a:rPr lang="es-PA" sz="1600" dirty="0"/>
              <a:t> </a:t>
            </a:r>
            <a:r>
              <a:rPr lang="es-PA" sz="1600" dirty="0" err="1"/>
              <a:t>core</a:t>
            </a:r>
            <a:r>
              <a:rPr lang="es-PA" sz="1600" dirty="0"/>
              <a:t> MVC</a:t>
            </a:r>
          </a:p>
        </p:txBody>
      </p:sp>
      <p:graphicFrame>
        <p:nvGraphicFramePr>
          <p:cNvPr id="5" name="Gráfico 4">
            <a:extLst>
              <a:ext uri="{FF2B5EF4-FFF2-40B4-BE49-F238E27FC236}">
                <a16:creationId xmlns:a16="http://schemas.microsoft.com/office/drawing/2014/main" id="{99EA6969-B354-98E5-A10F-934AB9DA511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73177739"/>
              </p:ext>
            </p:extLst>
          </p:nvPr>
        </p:nvGraphicFramePr>
        <p:xfrm>
          <a:off x="6955872" y="2386585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094325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B3071E-15BE-18DF-0EA9-3F73D88CB4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419" dirty="0"/>
              <a:t>Experiencia profesional</a:t>
            </a:r>
            <a:endParaRPr lang="es-PA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37E47A88-CA35-C47E-7ED7-9950C7A51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419" dirty="0" err="1"/>
              <a:t>Infosgroup</a:t>
            </a:r>
            <a:r>
              <a:rPr lang="es-419" dirty="0"/>
              <a:t> (1 año)</a:t>
            </a:r>
          </a:p>
          <a:p>
            <a:pPr marL="0" indent="0">
              <a:buNone/>
            </a:pPr>
            <a:r>
              <a:rPr lang="es-419" dirty="0"/>
              <a:t>QA </a:t>
            </a:r>
            <a:r>
              <a:rPr lang="es-419" dirty="0" err="1"/>
              <a:t>automation</a:t>
            </a:r>
            <a:r>
              <a:rPr lang="es-419" dirty="0"/>
              <a:t> </a:t>
            </a:r>
            <a:r>
              <a:rPr lang="es-419" dirty="0" err="1"/>
              <a:t>Engineer</a:t>
            </a:r>
            <a:r>
              <a:rPr lang="es-419" dirty="0"/>
              <a:t> (Copa Airlines)</a:t>
            </a:r>
          </a:p>
          <a:p>
            <a:r>
              <a:rPr lang="es-419" sz="1600" dirty="0"/>
              <a:t>Automatización de pruebas </a:t>
            </a:r>
            <a:r>
              <a:rPr lang="es-419" sz="1600" dirty="0" err="1"/>
              <a:t>backend</a:t>
            </a:r>
            <a:r>
              <a:rPr lang="es-419" sz="1600" dirty="0"/>
              <a:t> y </a:t>
            </a:r>
            <a:r>
              <a:rPr lang="es-419" sz="1600" dirty="0" err="1"/>
              <a:t>frontend</a:t>
            </a:r>
            <a:endParaRPr lang="es-419" sz="1600" dirty="0"/>
          </a:p>
          <a:p>
            <a:r>
              <a:rPr lang="es-419" sz="1600" dirty="0"/>
              <a:t>Performance </a:t>
            </a:r>
            <a:r>
              <a:rPr lang="es-419" sz="1600" dirty="0" err="1"/>
              <a:t>testing</a:t>
            </a:r>
            <a:endParaRPr lang="es-419" sz="1600" dirty="0"/>
          </a:p>
          <a:p>
            <a:pPr marL="0" indent="0">
              <a:buNone/>
            </a:pPr>
            <a:endParaRPr lang="es-PA" dirty="0"/>
          </a:p>
        </p:txBody>
      </p:sp>
      <p:graphicFrame>
        <p:nvGraphicFramePr>
          <p:cNvPr id="4" name="Gráfico 3">
            <a:extLst>
              <a:ext uri="{FF2B5EF4-FFF2-40B4-BE49-F238E27FC236}">
                <a16:creationId xmlns:a16="http://schemas.microsoft.com/office/drawing/2014/main" id="{99EA6969-B354-98E5-A10F-934AB9DA511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90255965"/>
              </p:ext>
            </p:extLst>
          </p:nvPr>
        </p:nvGraphicFramePr>
        <p:xfrm>
          <a:off x="6955872" y="247802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3343542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171640-AF21-09B1-357F-16AA95B1B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419" dirty="0"/>
              <a:t>Experiencia laboral</a:t>
            </a:r>
            <a:endParaRPr lang="es-PA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B493334-CFFF-5021-F242-5CD74A03D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419" dirty="0" err="1"/>
              <a:t>Yappy</a:t>
            </a:r>
            <a:r>
              <a:rPr lang="es-419" dirty="0"/>
              <a:t> S.A. (2 años)</a:t>
            </a:r>
          </a:p>
          <a:p>
            <a:pPr marL="0" indent="0">
              <a:buNone/>
            </a:pPr>
            <a:r>
              <a:rPr lang="es-419" dirty="0"/>
              <a:t>Analista QA</a:t>
            </a:r>
          </a:p>
          <a:p>
            <a:r>
              <a:rPr lang="es-419" dirty="0"/>
              <a:t>Automatización </a:t>
            </a:r>
            <a:r>
              <a:rPr lang="es-419" dirty="0" err="1"/>
              <a:t>backend</a:t>
            </a:r>
            <a:r>
              <a:rPr lang="es-419" dirty="0"/>
              <a:t> y </a:t>
            </a:r>
            <a:r>
              <a:rPr lang="es-419" dirty="0" err="1"/>
              <a:t>frontend</a:t>
            </a:r>
            <a:endParaRPr lang="es-419" dirty="0"/>
          </a:p>
          <a:p>
            <a:r>
              <a:rPr lang="es-419" dirty="0"/>
              <a:t>Performance </a:t>
            </a:r>
            <a:r>
              <a:rPr lang="es-419" dirty="0" err="1"/>
              <a:t>testing</a:t>
            </a:r>
            <a:endParaRPr lang="es-419" dirty="0"/>
          </a:p>
          <a:p>
            <a:endParaRPr lang="es-419" dirty="0"/>
          </a:p>
        </p:txBody>
      </p:sp>
      <p:graphicFrame>
        <p:nvGraphicFramePr>
          <p:cNvPr id="4" name="Gráfico 3">
            <a:extLst>
              <a:ext uri="{FF2B5EF4-FFF2-40B4-BE49-F238E27FC236}">
                <a16:creationId xmlns:a16="http://schemas.microsoft.com/office/drawing/2014/main" id="{AFAAF419-1EF7-F48D-0862-57F77FF2B4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35437100"/>
              </p:ext>
            </p:extLst>
          </p:nvPr>
        </p:nvGraphicFramePr>
        <p:xfrm>
          <a:off x="6955872" y="247802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849933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171640-AF21-09B1-357F-16AA95B1BE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419" dirty="0"/>
              <a:t>Experiencia laboral</a:t>
            </a:r>
            <a:endParaRPr lang="es-PA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B493334-CFFF-5021-F242-5CD74A03D5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419" dirty="0" err="1"/>
              <a:t>Yappy</a:t>
            </a:r>
            <a:r>
              <a:rPr lang="es-419" dirty="0"/>
              <a:t> S.A. (2 Semanas)</a:t>
            </a:r>
          </a:p>
          <a:p>
            <a:pPr marL="0" indent="0">
              <a:buNone/>
            </a:pPr>
            <a:r>
              <a:rPr lang="es-419" dirty="0"/>
              <a:t>Data </a:t>
            </a:r>
            <a:r>
              <a:rPr lang="es-419" dirty="0" err="1"/>
              <a:t>Engineer</a:t>
            </a:r>
            <a:endParaRPr lang="es-419" dirty="0"/>
          </a:p>
          <a:p>
            <a:r>
              <a:rPr lang="es-419" dirty="0"/>
              <a:t>ETL</a:t>
            </a:r>
          </a:p>
          <a:p>
            <a:r>
              <a:rPr lang="es-419" dirty="0"/>
              <a:t>SQL (BUCO)</a:t>
            </a:r>
          </a:p>
          <a:p>
            <a:r>
              <a:rPr lang="es-419" dirty="0" err="1"/>
              <a:t>Spark</a:t>
            </a:r>
            <a:r>
              <a:rPr lang="es-419" dirty="0"/>
              <a:t> + Python</a:t>
            </a:r>
          </a:p>
          <a:p>
            <a:r>
              <a:rPr lang="es-419" dirty="0"/>
              <a:t>Data </a:t>
            </a:r>
            <a:r>
              <a:rPr lang="es-419" dirty="0" err="1"/>
              <a:t>lakehousing</a:t>
            </a:r>
            <a:endParaRPr lang="es-419" dirty="0"/>
          </a:p>
          <a:p>
            <a:endParaRPr lang="es-419" dirty="0"/>
          </a:p>
        </p:txBody>
      </p:sp>
      <p:graphicFrame>
        <p:nvGraphicFramePr>
          <p:cNvPr id="4" name="Gráfico 3">
            <a:extLst>
              <a:ext uri="{FF2B5EF4-FFF2-40B4-BE49-F238E27FC236}">
                <a16:creationId xmlns:a16="http://schemas.microsoft.com/office/drawing/2014/main" id="{AFAAF419-1EF7-F48D-0862-57F77FF2B48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6242496"/>
              </p:ext>
            </p:extLst>
          </p:nvPr>
        </p:nvGraphicFramePr>
        <p:xfrm>
          <a:off x="7249487" y="3014919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60408707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nalogousFromLightSeedLeftStep">
      <a:dk1>
        <a:srgbClr val="000000"/>
      </a:dk1>
      <a:lt1>
        <a:srgbClr val="FFFFFF"/>
      </a:lt1>
      <a:dk2>
        <a:srgbClr val="412524"/>
      </a:dk2>
      <a:lt2>
        <a:srgbClr val="E2E3E8"/>
      </a:lt2>
      <a:accent1>
        <a:srgbClr val="AAA272"/>
      </a:accent1>
      <a:accent2>
        <a:srgbClr val="C79772"/>
      </a:accent2>
      <a:accent3>
        <a:srgbClr val="D18D8C"/>
      </a:accent3>
      <a:accent4>
        <a:srgbClr val="C77293"/>
      </a:accent4>
      <a:accent5>
        <a:srgbClr val="CF88C2"/>
      </a:accent5>
      <a:accent6>
        <a:srgbClr val="B372C7"/>
      </a:accent6>
      <a:hlink>
        <a:srgbClr val="6973AE"/>
      </a:hlink>
      <a:folHlink>
        <a:srgbClr val="7F7F7F"/>
      </a:folHlink>
    </a:clrScheme>
    <a:fontScheme name="Avenir">
      <a:majorFont>
        <a:latin typeface="Neue Haas Grotesk Text Pro"/>
        <a:ea typeface=""/>
        <a:cs typeface=""/>
      </a:majorFont>
      <a:minorFont>
        <a:latin typeface="Neue Haas Grotesk Tex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139</Words>
  <Application>Microsoft Office PowerPoint</Application>
  <PresentationFormat>Panorámica</PresentationFormat>
  <Paragraphs>34</Paragraphs>
  <Slides>7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1" baseType="lpstr">
      <vt:lpstr>Arial</vt:lpstr>
      <vt:lpstr>Calibri</vt:lpstr>
      <vt:lpstr>Neue Haas Grotesk Text Pro</vt:lpstr>
      <vt:lpstr>AccentBoxVTI</vt:lpstr>
      <vt:lpstr>Actividad 1</vt:lpstr>
      <vt:lpstr>Presentación de PowerPoint</vt:lpstr>
      <vt:lpstr>Experiencia profesional</vt:lpstr>
      <vt:lpstr>Experiencia profesional</vt:lpstr>
      <vt:lpstr>Experiencia profesional</vt:lpstr>
      <vt:lpstr>Experiencia laboral</vt:lpstr>
      <vt:lpstr>Experiencia laboral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Actividad 1</dc:title>
  <dc:creator>vicente ramìrez</dc:creator>
  <cp:lastModifiedBy>vicente ramìrez</cp:lastModifiedBy>
  <cp:revision>1</cp:revision>
  <dcterms:created xsi:type="dcterms:W3CDTF">2023-10-10T03:16:25Z</dcterms:created>
  <dcterms:modified xsi:type="dcterms:W3CDTF">2023-10-10T03:46:39Z</dcterms:modified>
</cp:coreProperties>
</file>

<file path=docProps/thumbnail.jpeg>
</file>